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9" r:id="rId18"/>
    <p:sldId id="272" r:id="rId19"/>
    <p:sldId id="273" r:id="rId20"/>
    <p:sldId id="274" r:id="rId21"/>
    <p:sldId id="275" r:id="rId22"/>
    <p:sldId id="276" r:id="rId23"/>
    <p:sldId id="277" r:id="rId24"/>
    <p:sldId id="278"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E7C4DC-ACB8-475C-9FC7-693E9620B85F}" type="datetimeFigureOut">
              <a:rPr lang="en-US" smtClean="0"/>
              <a:t>3/6/2014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DE713E-CB10-4B46-8BA2-67AD08DD0F1B}" type="slidenum">
              <a:rPr lang="en-US" smtClean="0"/>
              <a:t>‹#›</a:t>
            </a:fld>
            <a:endParaRPr lang="en-US"/>
          </a:p>
        </p:txBody>
      </p:sp>
    </p:spTree>
    <p:extLst>
      <p:ext uri="{BB962C8B-B14F-4D97-AF65-F5344CB8AC3E}">
        <p14:creationId xmlns:p14="http://schemas.microsoft.com/office/powerpoint/2010/main" val="1751998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DDE713E-CB10-4B46-8BA2-67AD08DD0F1B}" type="slidenum">
              <a:rPr lang="en-US" smtClean="0"/>
              <a:t>14</a:t>
            </a:fld>
            <a:endParaRPr lang="en-US"/>
          </a:p>
        </p:txBody>
      </p:sp>
    </p:spTree>
    <p:extLst>
      <p:ext uri="{BB962C8B-B14F-4D97-AF65-F5344CB8AC3E}">
        <p14:creationId xmlns:p14="http://schemas.microsoft.com/office/powerpoint/2010/main" val="1026778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AD1E6B1-79A7-4B3F-A61E-9AB151F1C6A7}" type="datetimeFigureOut">
              <a:rPr lang="en-US" smtClean="0"/>
              <a:t>3/6/2014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3467824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D1E6B1-79A7-4B3F-A61E-9AB151F1C6A7}" type="datetimeFigureOut">
              <a:rPr lang="en-US" smtClean="0"/>
              <a:t>3/6/2014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1720836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D1E6B1-79A7-4B3F-A61E-9AB151F1C6A7}" type="datetimeFigureOut">
              <a:rPr lang="en-US" smtClean="0"/>
              <a:t>3/6/2014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2235483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D1E6B1-79A7-4B3F-A61E-9AB151F1C6A7}" type="datetimeFigureOut">
              <a:rPr lang="en-US" smtClean="0"/>
              <a:t>3/6/2014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1914154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D1E6B1-79A7-4B3F-A61E-9AB151F1C6A7}" type="datetimeFigureOut">
              <a:rPr lang="en-US" smtClean="0"/>
              <a:t>3/6/2014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3176478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AD1E6B1-79A7-4B3F-A61E-9AB151F1C6A7}" type="datetimeFigureOut">
              <a:rPr lang="en-US" smtClean="0"/>
              <a:t>3/6/2014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31758334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AD1E6B1-79A7-4B3F-A61E-9AB151F1C6A7}" type="datetimeFigureOut">
              <a:rPr lang="en-US" smtClean="0"/>
              <a:t>3/6/2014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3812090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D1E6B1-79A7-4B3F-A61E-9AB151F1C6A7}" type="datetimeFigureOut">
              <a:rPr lang="en-US" smtClean="0"/>
              <a:t>3/6/2014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1072074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D1E6B1-79A7-4B3F-A61E-9AB151F1C6A7}" type="datetimeFigureOut">
              <a:rPr lang="en-US" smtClean="0"/>
              <a:t>3/6/2014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1197301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D1E6B1-79A7-4B3F-A61E-9AB151F1C6A7}" type="datetimeFigureOut">
              <a:rPr lang="en-US" smtClean="0"/>
              <a:t>3/6/2014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3517757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D1E6B1-79A7-4B3F-A61E-9AB151F1C6A7}" type="datetimeFigureOut">
              <a:rPr lang="en-US" smtClean="0"/>
              <a:t>3/6/2014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E9CA85-3588-4A1E-B8C7-D5B89FCBCAF2}" type="slidenum">
              <a:rPr lang="en-US" smtClean="0"/>
              <a:t>‹#›</a:t>
            </a:fld>
            <a:endParaRPr lang="en-US"/>
          </a:p>
        </p:txBody>
      </p:sp>
    </p:spTree>
    <p:extLst>
      <p:ext uri="{BB962C8B-B14F-4D97-AF65-F5344CB8AC3E}">
        <p14:creationId xmlns:p14="http://schemas.microsoft.com/office/powerpoint/2010/main" val="112685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D1E6B1-79A7-4B3F-A61E-9AB151F1C6A7}" type="datetimeFigureOut">
              <a:rPr lang="en-US" smtClean="0"/>
              <a:t>3/6/2014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E9CA85-3588-4A1E-B8C7-D5B89FCBCAF2}" type="slidenum">
              <a:rPr lang="en-US" smtClean="0"/>
              <a:t>‹#›</a:t>
            </a:fld>
            <a:endParaRPr lang="en-US"/>
          </a:p>
        </p:txBody>
      </p:sp>
    </p:spTree>
    <p:extLst>
      <p:ext uri="{BB962C8B-B14F-4D97-AF65-F5344CB8AC3E}">
        <p14:creationId xmlns:p14="http://schemas.microsoft.com/office/powerpoint/2010/main" val="12801312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OF LAW</a:t>
            </a:r>
            <a:endParaRPr lang="en-US" dirty="0"/>
          </a:p>
        </p:txBody>
      </p:sp>
      <p:sp>
        <p:nvSpPr>
          <p:cNvPr id="3" name="Subtitle 2"/>
          <p:cNvSpPr>
            <a:spLocks noGrp="1"/>
          </p:cNvSpPr>
          <p:nvPr>
            <p:ph type="subTitle" idx="1"/>
          </p:nvPr>
        </p:nvSpPr>
        <p:spPr/>
        <p:txBody>
          <a:bodyPr/>
          <a:lstStyle/>
          <a:p>
            <a:r>
              <a:rPr lang="en-US" b="1" dirty="0" smtClean="0"/>
              <a:t>L340 – IP LAW</a:t>
            </a:r>
          </a:p>
          <a:p>
            <a:r>
              <a:rPr lang="en-US" b="1" dirty="0" smtClean="0"/>
              <a:t>UNIT 11 – DEALINGS IN COPYRIGHT</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2169577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Assignment of Copyright</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smtClean="0"/>
              <a:t>(</a:t>
            </a:r>
            <a:r>
              <a:rPr lang="en-GB" b="1" dirty="0"/>
              <a:t>b)  </a:t>
            </a:r>
            <a:r>
              <a:rPr lang="en-GB" b="1" dirty="0" smtClean="0"/>
              <a:t>A </a:t>
            </a:r>
            <a:r>
              <a:rPr lang="en-GB" b="1" dirty="0"/>
              <a:t>part of the period for which the copyright subsists</a:t>
            </a:r>
            <a:r>
              <a:rPr lang="en-GB" dirty="0"/>
              <a:t>. An example would </a:t>
            </a:r>
            <a:r>
              <a:rPr lang="en-GB" dirty="0" smtClean="0"/>
              <a:t> be </a:t>
            </a:r>
            <a:r>
              <a:rPr lang="en-GB" dirty="0"/>
              <a:t>where the right granted such as reproduction of a work is only for </a:t>
            </a:r>
            <a:r>
              <a:rPr lang="en-GB" dirty="0" smtClean="0"/>
              <a:t>certain </a:t>
            </a:r>
            <a:r>
              <a:rPr lang="en-GB" dirty="0"/>
              <a:t>duration such as 10 years, or for the remainder of the term of </a:t>
            </a:r>
            <a:r>
              <a:rPr lang="en-GB" dirty="0" smtClean="0"/>
              <a:t>copyright.</a:t>
            </a:r>
            <a:endParaRPr lang="en-US" dirty="0"/>
          </a:p>
          <a:p>
            <a:pPr algn="just"/>
            <a:r>
              <a:rPr lang="en-GB" b="1" dirty="0"/>
              <a:t>(c) </a:t>
            </a:r>
            <a:r>
              <a:rPr lang="en-GB" b="1" dirty="0" smtClean="0"/>
              <a:t>A </a:t>
            </a:r>
            <a:r>
              <a:rPr lang="en-GB" b="1" dirty="0"/>
              <a:t>specific country or geographic area</a:t>
            </a:r>
            <a:r>
              <a:rPr lang="en-GB" dirty="0"/>
              <a:t>. An example would be where the </a:t>
            </a:r>
            <a:r>
              <a:rPr lang="en-GB" dirty="0" smtClean="0"/>
              <a:t>right </a:t>
            </a:r>
            <a:r>
              <a:rPr lang="en-GB" dirty="0"/>
              <a:t>granted such as reproduction of a book should only be distributed or </a:t>
            </a:r>
            <a:r>
              <a:rPr lang="en-GB" dirty="0" smtClean="0"/>
              <a:t>sold </a:t>
            </a:r>
            <a:r>
              <a:rPr lang="en-GB" dirty="0"/>
              <a:t>in a particular country or geographic area such as southern Africa. </a:t>
            </a:r>
            <a:endParaRPr lang="en-US" dirty="0"/>
          </a:p>
          <a:p>
            <a:pPr algn="just"/>
            <a:endParaRPr lang="en-US" dirty="0"/>
          </a:p>
        </p:txBody>
      </p:sp>
    </p:spTree>
    <p:extLst>
      <p:ext uri="{BB962C8B-B14F-4D97-AF65-F5344CB8AC3E}">
        <p14:creationId xmlns:p14="http://schemas.microsoft.com/office/powerpoint/2010/main" val="25141168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LICENSING OF COPYRIGHT</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A licence is simply permission granted by the owner of a right or interest to another person allowing him to do something in respect of that right or interest. </a:t>
            </a:r>
            <a:endParaRPr lang="en-GB" b="1" dirty="0" smtClean="0"/>
          </a:p>
          <a:p>
            <a:pPr algn="just"/>
            <a:r>
              <a:rPr lang="en-GB" dirty="0" smtClean="0"/>
              <a:t>As </a:t>
            </a:r>
            <a:r>
              <a:rPr lang="en-GB" dirty="0"/>
              <a:t>regards copyright, a </a:t>
            </a:r>
            <a:r>
              <a:rPr lang="en-GB" b="1" dirty="0"/>
              <a:t>licence is an agreement between the copyright owner (the licensor) and another person (the licensee) whereby the latter is permitted to do certain acts in relation to the work which would otherwise infringe the copyright in the work.</a:t>
            </a:r>
            <a:endParaRPr lang="en-US" b="1" dirty="0"/>
          </a:p>
        </p:txBody>
      </p:sp>
    </p:spTree>
    <p:extLst>
      <p:ext uri="{BB962C8B-B14F-4D97-AF65-F5344CB8AC3E}">
        <p14:creationId xmlns:p14="http://schemas.microsoft.com/office/powerpoint/2010/main" val="1459492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LICENSING OF COPYRIGHT</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dirty="0"/>
              <a:t>In return for the agreement, the licensee is </a:t>
            </a:r>
            <a:r>
              <a:rPr lang="en-GB" b="1" dirty="0"/>
              <a:t>required to pay the licensor either by way of a lump sum or by making royalty payment. This involves the payment of a fixed sum or a percentage of the return each time the act authorized by the licence takes place</a:t>
            </a:r>
            <a:r>
              <a:rPr lang="en-GB" b="1" dirty="0" smtClean="0"/>
              <a:t>.</a:t>
            </a:r>
          </a:p>
          <a:p>
            <a:pPr algn="just"/>
            <a:r>
              <a:rPr lang="en-GB" dirty="0"/>
              <a:t>Like assignment of copyright, a </a:t>
            </a:r>
            <a:r>
              <a:rPr lang="en-GB" b="1" dirty="0"/>
              <a:t>licence can be restricted in terms of either the acts that are permitted to be done or the geographical area to which the said allowed acts should be confined; or in relation to the term or both</a:t>
            </a:r>
            <a:r>
              <a:rPr lang="en-GB" b="1" dirty="0" smtClean="0"/>
              <a:t>. </a:t>
            </a:r>
            <a:endParaRPr lang="en-US" b="1" dirty="0"/>
          </a:p>
        </p:txBody>
      </p:sp>
    </p:spTree>
    <p:extLst>
      <p:ext uri="{BB962C8B-B14F-4D97-AF65-F5344CB8AC3E}">
        <p14:creationId xmlns:p14="http://schemas.microsoft.com/office/powerpoint/2010/main" val="2066377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LICENSING OF COPYRIGHT</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a:t>A licence can be exclusive or non-exclusive. </a:t>
            </a:r>
            <a:endParaRPr lang="en-GB" b="1" dirty="0" smtClean="0"/>
          </a:p>
          <a:p>
            <a:pPr algn="just"/>
            <a:r>
              <a:rPr lang="en-GB" b="1" dirty="0" smtClean="0"/>
              <a:t>An </a:t>
            </a:r>
            <a:r>
              <a:rPr lang="en-GB" b="1" dirty="0"/>
              <a:t>exclusive </a:t>
            </a:r>
            <a:r>
              <a:rPr lang="en-GB" b="1" dirty="0" smtClean="0"/>
              <a:t>licence </a:t>
            </a:r>
            <a:r>
              <a:rPr lang="en-GB" b="1" dirty="0"/>
              <a:t>should be in writing signed by or on behalf of the copyright owner authorizing the licensee, to the exclusion of all other persons including the owner, to exercise or perform a right that would otherwise be performed exclusively by the copyright owner. </a:t>
            </a:r>
            <a:endParaRPr lang="en-GB" b="1" dirty="0" smtClean="0"/>
          </a:p>
          <a:p>
            <a:pPr algn="just"/>
            <a:r>
              <a:rPr lang="en-GB" dirty="0" smtClean="0"/>
              <a:t>Thus </a:t>
            </a:r>
            <a:r>
              <a:rPr lang="en-GB" dirty="0"/>
              <a:t>where an exclusive right has been granted to do certain acts in relation to a work, the </a:t>
            </a:r>
            <a:r>
              <a:rPr lang="en-GB" b="1" dirty="0"/>
              <a:t>copyright owner will not grant those same rights to anyone else or even exercise them himself</a:t>
            </a:r>
            <a:r>
              <a:rPr lang="en-GB" b="1" dirty="0" smtClean="0"/>
              <a:t>. </a:t>
            </a:r>
            <a:endParaRPr lang="en-US" b="1" dirty="0"/>
          </a:p>
        </p:txBody>
      </p:sp>
    </p:spTree>
    <p:extLst>
      <p:ext uri="{BB962C8B-B14F-4D97-AF65-F5344CB8AC3E}">
        <p14:creationId xmlns:p14="http://schemas.microsoft.com/office/powerpoint/2010/main" val="1029306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LICENSING OF COPYRIGHT</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For non-exclusive licences, the copyright owner may make several agreements in respect of the same acts restricted by copyright.</a:t>
            </a:r>
            <a:r>
              <a:rPr lang="en-GB" dirty="0"/>
              <a:t> In the example given above, the copyright owner can grant distribution rights to a number of companies to distribute his novel</a:t>
            </a:r>
            <a:r>
              <a:rPr lang="en-GB" dirty="0" smtClean="0"/>
              <a:t>.</a:t>
            </a:r>
            <a:endParaRPr lang="en-US" dirty="0"/>
          </a:p>
          <a:p>
            <a:pPr algn="just"/>
            <a:r>
              <a:rPr lang="en-GB" dirty="0"/>
              <a:t>Unlike a non-exclusive licensee, the exclusive licensee can bring an independent action for copyright infringement in the work after joining the copyright owner or by the leave of the court.</a:t>
            </a:r>
            <a:endParaRPr lang="en-US" dirty="0"/>
          </a:p>
          <a:p>
            <a:pPr algn="just"/>
            <a:endParaRPr lang="en-US" dirty="0"/>
          </a:p>
        </p:txBody>
      </p:sp>
    </p:spTree>
    <p:extLst>
      <p:ext uri="{BB962C8B-B14F-4D97-AF65-F5344CB8AC3E}">
        <p14:creationId xmlns:p14="http://schemas.microsoft.com/office/powerpoint/2010/main" val="4222942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COLLECTING SOCIETIES</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smtClean="0"/>
              <a:t>Introduction </a:t>
            </a:r>
          </a:p>
          <a:p>
            <a:pPr algn="just"/>
            <a:r>
              <a:rPr lang="en-GB" dirty="0" smtClean="0"/>
              <a:t>For </a:t>
            </a:r>
            <a:r>
              <a:rPr lang="en-GB" dirty="0"/>
              <a:t>anyone to </a:t>
            </a:r>
            <a:r>
              <a:rPr lang="en-GB" b="1" dirty="0"/>
              <a:t>perform any of the acts restricted by copyright, it is necessary for him to obtain an assignment of copyright or a copyright licence. In the vast majority of cases a licence will be sufficient for the purposes for which the work is to be used. </a:t>
            </a:r>
            <a:endParaRPr lang="en-GB" b="1" dirty="0" smtClean="0"/>
          </a:p>
          <a:p>
            <a:pPr algn="just"/>
            <a:r>
              <a:rPr lang="en-GB" dirty="0" smtClean="0"/>
              <a:t>Every </a:t>
            </a:r>
            <a:r>
              <a:rPr lang="en-GB" dirty="0"/>
              <a:t>time a </a:t>
            </a:r>
            <a:r>
              <a:rPr lang="en-GB" b="1" dirty="0"/>
              <a:t>record is played in public or is broadcast or a play performed in public where the work is a copyright work, a licence will have to be obtained from the owner of each of the copyrights involved unless one of the exceptions under the permitted acts applies. </a:t>
            </a:r>
            <a:endParaRPr lang="en-GB" b="1" dirty="0" smtClean="0"/>
          </a:p>
          <a:p>
            <a:pPr algn="just"/>
            <a:r>
              <a:rPr lang="en-GB" dirty="0" smtClean="0"/>
              <a:t>This </a:t>
            </a:r>
            <a:r>
              <a:rPr lang="en-GB" dirty="0"/>
              <a:t>creates a </a:t>
            </a:r>
            <a:r>
              <a:rPr lang="en-GB" b="1" dirty="0"/>
              <a:t>huge administrative problem for both the rights owners and the users of the copyright works.</a:t>
            </a:r>
            <a:endParaRPr lang="en-US" b="1" dirty="0"/>
          </a:p>
          <a:p>
            <a:pPr algn="just"/>
            <a:endParaRPr lang="en-US" dirty="0"/>
          </a:p>
        </p:txBody>
      </p:sp>
    </p:spTree>
    <p:extLst>
      <p:ext uri="{BB962C8B-B14F-4D97-AF65-F5344CB8AC3E}">
        <p14:creationId xmlns:p14="http://schemas.microsoft.com/office/powerpoint/2010/main" val="2042349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COLLECTING SOCIETIES</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To overcome the said administrative difficulties, various </a:t>
            </a:r>
            <a:r>
              <a:rPr lang="en-GB" b="1" dirty="0"/>
              <a:t>collecting societies in almost every part of the world have been established to administer the exploitation of certain rights comprised in copyright on behalf of the rights owners. </a:t>
            </a:r>
            <a:endParaRPr lang="en-GB" b="1" dirty="0" smtClean="0"/>
          </a:p>
          <a:p>
            <a:pPr algn="just"/>
            <a:r>
              <a:rPr lang="en-GB" dirty="0" smtClean="0"/>
              <a:t>The </a:t>
            </a:r>
            <a:r>
              <a:rPr lang="en-GB" b="1" dirty="0"/>
              <a:t>rights owners are the members of these collecting societies which take an assignment of the particular rights which are to be exploited on behalf of the members, and in return the collecting societies grant licenses to those who wish to exploit the rights administered by the societies. </a:t>
            </a:r>
            <a:endParaRPr lang="en-GB" b="1" dirty="0" smtClean="0"/>
          </a:p>
          <a:p>
            <a:pPr algn="just"/>
            <a:endParaRPr lang="en-US" dirty="0"/>
          </a:p>
        </p:txBody>
      </p:sp>
    </p:spTree>
    <p:extLst>
      <p:ext uri="{BB962C8B-B14F-4D97-AF65-F5344CB8AC3E}">
        <p14:creationId xmlns:p14="http://schemas.microsoft.com/office/powerpoint/2010/main" val="2921657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COLLECTING SOCIETIES</a:t>
            </a:r>
            <a:r>
              <a:rPr lang="en-US" b="1" dirty="0"/>
              <a:t/>
            </a:r>
            <a:br>
              <a:rPr lang="en-US" b="1" dirty="0"/>
            </a:br>
            <a:endParaRPr lang="en-US" dirty="0"/>
          </a:p>
        </p:txBody>
      </p:sp>
      <p:sp>
        <p:nvSpPr>
          <p:cNvPr id="3" name="Content Placeholder 2"/>
          <p:cNvSpPr>
            <a:spLocks noGrp="1"/>
          </p:cNvSpPr>
          <p:nvPr>
            <p:ph idx="1"/>
          </p:nvPr>
        </p:nvSpPr>
        <p:spPr/>
        <p:txBody>
          <a:bodyPr/>
          <a:lstStyle/>
          <a:p>
            <a:pPr algn="just"/>
            <a:r>
              <a:rPr lang="en-GB" dirty="0"/>
              <a:t>The </a:t>
            </a:r>
            <a:r>
              <a:rPr lang="en-GB" b="1" dirty="0"/>
              <a:t>fees and royalties collected in return for licenses are then distributed to the members of the societies, that is, the right owners, after deducting the administrative expenses of running the societies.</a:t>
            </a:r>
            <a:endParaRPr lang="en-US" b="1" dirty="0"/>
          </a:p>
          <a:p>
            <a:pPr algn="just"/>
            <a:endParaRPr lang="en-US" dirty="0"/>
          </a:p>
        </p:txBody>
      </p:sp>
    </p:spTree>
    <p:extLst>
      <p:ext uri="{BB962C8B-B14F-4D97-AF65-F5344CB8AC3E}">
        <p14:creationId xmlns:p14="http://schemas.microsoft.com/office/powerpoint/2010/main" val="1209201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COLLECTING SOCIETIES</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The rights administered by the collecting societies cover a wide range and include </a:t>
            </a:r>
            <a:r>
              <a:rPr lang="en-GB" b="1" dirty="0"/>
              <a:t>performance in public places and places occupied by the public, such as restaurants, theatres, hotels, cafes, discotheques, bars, transport vehicles; wireless broadcasting including satellite transmissions, originated cable programmes and cable retransmissions, reproduction for educational and scientific purposes, and for private use, making of sound recordings, inclusion of protected material in soundtracks of films; broadcasting and public performance, and sound recordings.</a:t>
            </a:r>
            <a:endParaRPr lang="en-US" b="1" dirty="0"/>
          </a:p>
          <a:p>
            <a:pPr algn="just"/>
            <a:endParaRPr lang="en-US" dirty="0"/>
          </a:p>
        </p:txBody>
      </p:sp>
    </p:spTree>
    <p:extLst>
      <p:ext uri="{BB962C8B-B14F-4D97-AF65-F5344CB8AC3E}">
        <p14:creationId xmlns:p14="http://schemas.microsoft.com/office/powerpoint/2010/main" val="90900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COLLECTING SOCIETIES</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r>
              <a:rPr lang="en-US" b="1" dirty="0"/>
              <a:t>Historical </a:t>
            </a:r>
            <a:r>
              <a:rPr lang="en-US" b="1" dirty="0" smtClean="0"/>
              <a:t>Background</a:t>
            </a:r>
            <a:endParaRPr lang="en-US" dirty="0"/>
          </a:p>
          <a:p>
            <a:pPr algn="just"/>
            <a:r>
              <a:rPr lang="en-GB" dirty="0"/>
              <a:t>Collecting societies to represent the general interests of authors regarding their rights in the protected copyright material traces their origin from 1777 when the earliest representative society of authors called </a:t>
            </a:r>
            <a:r>
              <a:rPr lang="en-GB" dirty="0" err="1"/>
              <a:t>Société</a:t>
            </a:r>
            <a:r>
              <a:rPr lang="en-GB" dirty="0"/>
              <a:t> des Auteurs et </a:t>
            </a:r>
            <a:r>
              <a:rPr lang="en-GB" dirty="0" err="1"/>
              <a:t>Compositeurs</a:t>
            </a:r>
            <a:r>
              <a:rPr lang="en-GB" dirty="0"/>
              <a:t> </a:t>
            </a:r>
            <a:r>
              <a:rPr lang="en-GB" dirty="0" err="1"/>
              <a:t>Dramatiques</a:t>
            </a:r>
            <a:r>
              <a:rPr lang="en-GB" dirty="0"/>
              <a:t> was formed by </a:t>
            </a:r>
            <a:r>
              <a:rPr lang="en-GB" dirty="0" err="1"/>
              <a:t>Beauchais</a:t>
            </a:r>
            <a:r>
              <a:rPr lang="en-GB" dirty="0"/>
              <a:t> in France. </a:t>
            </a:r>
            <a:endParaRPr lang="en-GB" dirty="0" smtClean="0"/>
          </a:p>
          <a:p>
            <a:pPr algn="just"/>
            <a:r>
              <a:rPr lang="en-GB" dirty="0" smtClean="0"/>
              <a:t>This </a:t>
            </a:r>
            <a:r>
              <a:rPr lang="en-GB" dirty="0"/>
              <a:t>was followed by the formation of national collecting societies mostly in those countries with developed industries for the exploitation of the authors’ works. </a:t>
            </a:r>
            <a:endParaRPr lang="en-US" dirty="0"/>
          </a:p>
        </p:txBody>
      </p:sp>
    </p:spTree>
    <p:extLst>
      <p:ext uri="{BB962C8B-B14F-4D97-AF65-F5344CB8AC3E}">
        <p14:creationId xmlns:p14="http://schemas.microsoft.com/office/powerpoint/2010/main" val="3843820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normAutofit lnSpcReduction="10000"/>
          </a:bodyPr>
          <a:lstStyle/>
          <a:p>
            <a:r>
              <a:rPr lang="en-US" b="1" dirty="0" smtClean="0"/>
              <a:t>Introduction </a:t>
            </a:r>
          </a:p>
          <a:p>
            <a:r>
              <a:rPr lang="en-US" b="1" dirty="0" smtClean="0"/>
              <a:t>Assignment of Copyright</a:t>
            </a:r>
          </a:p>
          <a:p>
            <a:r>
              <a:rPr lang="en-US" b="1" dirty="0" smtClean="0"/>
              <a:t>Licensing of Copyright </a:t>
            </a:r>
          </a:p>
          <a:p>
            <a:r>
              <a:rPr lang="en-US" b="1" dirty="0" smtClean="0"/>
              <a:t>Collecting Societies </a:t>
            </a:r>
          </a:p>
          <a:p>
            <a:r>
              <a:rPr lang="en-US" b="1" dirty="0" smtClean="0"/>
              <a:t>Compulsory Licensing </a:t>
            </a:r>
          </a:p>
          <a:p>
            <a:r>
              <a:rPr lang="en-US" b="1" dirty="0" smtClean="0"/>
              <a:t>Copyright Registration </a:t>
            </a:r>
          </a:p>
          <a:p>
            <a:r>
              <a:rPr lang="en-US" b="1" dirty="0" smtClean="0"/>
              <a:t>Registrar of Copyright</a:t>
            </a:r>
          </a:p>
          <a:p>
            <a:r>
              <a:rPr lang="en-US" b="1" dirty="0" smtClean="0"/>
              <a:t>Dispute Settlement </a:t>
            </a:r>
            <a:endParaRPr lang="en-US" b="1" dirty="0"/>
          </a:p>
        </p:txBody>
      </p:sp>
    </p:spTree>
    <p:extLst>
      <p:ext uri="{BB962C8B-B14F-4D97-AF65-F5344CB8AC3E}">
        <p14:creationId xmlns:p14="http://schemas.microsoft.com/office/powerpoint/2010/main" val="33451436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COLLECTING SOCIETIES</a:t>
            </a:r>
            <a:r>
              <a:rPr lang="en-US" b="1" dirty="0"/>
              <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The said national societies created were the French society SACEM (</a:t>
            </a:r>
            <a:r>
              <a:rPr lang="en-GB" dirty="0" err="1"/>
              <a:t>Société</a:t>
            </a:r>
            <a:r>
              <a:rPr lang="en-GB" dirty="0"/>
              <a:t> des Auteurs, </a:t>
            </a:r>
            <a:r>
              <a:rPr lang="en-GB" dirty="0" err="1"/>
              <a:t>Compositeurs</a:t>
            </a:r>
            <a:r>
              <a:rPr lang="en-GB" dirty="0"/>
              <a:t> et Editors de </a:t>
            </a:r>
            <a:r>
              <a:rPr lang="en-GB" dirty="0" err="1"/>
              <a:t>Musique</a:t>
            </a:r>
            <a:r>
              <a:rPr lang="en-GB" dirty="0"/>
              <a:t>) in 1851, the Italian society SIAE in 1882, the German society known as GEMA in 1903, and the PRS (Performing Rights Society) in the United Kingdom, and ASCAP (American Society of Composers, Authors and Publishers) in the USA in 1914.</a:t>
            </a:r>
            <a:endParaRPr lang="en-GB" dirty="0" smtClean="0"/>
          </a:p>
          <a:p>
            <a:pPr algn="just"/>
            <a:r>
              <a:rPr lang="en-GB" b="1" dirty="0" smtClean="0"/>
              <a:t>Realising </a:t>
            </a:r>
            <a:r>
              <a:rPr lang="en-GB" b="1" dirty="0"/>
              <a:t>the limitations of national collecting societies to administer rights of the authors in their protected works that were used or exploited beyond their respective borders, reciprocal agreements between national societies were entered into, so that they could represent each other’s repertoires.</a:t>
            </a:r>
            <a:endParaRPr lang="en-US" b="1" dirty="0"/>
          </a:p>
        </p:txBody>
      </p:sp>
    </p:spTree>
    <p:extLst>
      <p:ext uri="{BB962C8B-B14F-4D97-AF65-F5344CB8AC3E}">
        <p14:creationId xmlns:p14="http://schemas.microsoft.com/office/powerpoint/2010/main" val="3705350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COLLECTING SOCIETIES</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Legislative </a:t>
            </a:r>
            <a:r>
              <a:rPr lang="en-GB" b="1" dirty="0" smtClean="0"/>
              <a:t>Framework</a:t>
            </a:r>
            <a:endParaRPr lang="en-US" dirty="0"/>
          </a:p>
          <a:p>
            <a:pPr algn="just"/>
            <a:r>
              <a:rPr lang="en-GB" dirty="0"/>
              <a:t>Before 1994, the Zambian copyright legislation neither recognised the importance of collecting societies nor provided for their existence. Their creation could only be done under the Societies Act. </a:t>
            </a:r>
            <a:endParaRPr lang="en-GB" dirty="0" smtClean="0"/>
          </a:p>
          <a:p>
            <a:pPr algn="just"/>
            <a:r>
              <a:rPr lang="en-GB" dirty="0" smtClean="0"/>
              <a:t>However</a:t>
            </a:r>
            <a:r>
              <a:rPr lang="en-GB" dirty="0"/>
              <a:t>, the Copyright and Performance Rights Act, provided for the registration of collecting societies under copyright law. </a:t>
            </a:r>
            <a:endParaRPr lang="en-GB" dirty="0" smtClean="0"/>
          </a:p>
          <a:p>
            <a:pPr algn="just"/>
            <a:r>
              <a:rPr lang="en-GB" b="1" dirty="0" smtClean="0"/>
              <a:t>The </a:t>
            </a:r>
            <a:r>
              <a:rPr lang="en-GB" b="1" dirty="0"/>
              <a:t>Act defines a ‘collecting society’ as an association, partnership or body corporate whose principle purpose, or one of whose principle purposes, is the representation of copyright owners in the negotiation and administration of collective copyright agreement. </a:t>
            </a:r>
            <a:endParaRPr lang="en-US" b="1" dirty="0"/>
          </a:p>
        </p:txBody>
      </p:sp>
    </p:spTree>
    <p:extLst>
      <p:ext uri="{BB962C8B-B14F-4D97-AF65-F5344CB8AC3E}">
        <p14:creationId xmlns:p14="http://schemas.microsoft.com/office/powerpoint/2010/main" val="36253766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COLLECTING SOCIETIES</a:t>
            </a:r>
            <a:r>
              <a:rPr lang="en-US" b="1" dirty="0"/>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dirty="0"/>
              <a:t>Furthermore, the Act defines </a:t>
            </a:r>
            <a:r>
              <a:rPr lang="en-GB" b="1" dirty="0"/>
              <a:t>‘collective copyright agreement’ as an agreement between a group of owners of copyrights and another person licensing the person to use material subject to any of the copyright.</a:t>
            </a:r>
            <a:r>
              <a:rPr lang="en-US" b="1" dirty="0"/>
              <a:t> </a:t>
            </a:r>
          </a:p>
          <a:p>
            <a:pPr algn="just"/>
            <a:r>
              <a:rPr lang="en-GB" b="1" dirty="0"/>
              <a:t>A collecting society wishing to be registered can apply to the Registrar of Copyright for registration and, if the Registrar is satisfied that it qualifies under the definition of a collecting society, he shall register as such. </a:t>
            </a:r>
            <a:endParaRPr lang="en-GB" b="1" dirty="0" smtClean="0"/>
          </a:p>
          <a:p>
            <a:pPr algn="just"/>
            <a:r>
              <a:rPr lang="en-GB" dirty="0" smtClean="0"/>
              <a:t>In </a:t>
            </a:r>
            <a:r>
              <a:rPr lang="en-GB" dirty="0"/>
              <a:t>1996, the first collecting society called </a:t>
            </a:r>
            <a:r>
              <a:rPr lang="en-GB" b="1" dirty="0"/>
              <a:t>Zambia Music Copyright Protection Society (ZAMCOPS) was created to represent the music industry.</a:t>
            </a:r>
            <a:r>
              <a:rPr lang="en-US" b="1" dirty="0"/>
              <a:t> </a:t>
            </a:r>
          </a:p>
          <a:p>
            <a:pPr algn="just"/>
            <a:endParaRPr lang="en-US" dirty="0"/>
          </a:p>
        </p:txBody>
      </p:sp>
    </p:spTree>
    <p:extLst>
      <p:ext uri="{BB962C8B-B14F-4D97-AF65-F5344CB8AC3E}">
        <p14:creationId xmlns:p14="http://schemas.microsoft.com/office/powerpoint/2010/main" val="3142699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COLLECTING SOCIETIES</a:t>
            </a:r>
            <a:r>
              <a:rPr lang="en-US" b="1" dirty="0"/>
              <a:t/>
            </a:r>
            <a:br>
              <a:rPr lang="en-US" b="1" dirty="0"/>
            </a:br>
            <a:endParaRPr lang="en-US" dirty="0"/>
          </a:p>
        </p:txBody>
      </p:sp>
      <p:sp>
        <p:nvSpPr>
          <p:cNvPr id="3" name="Content Placeholder 2"/>
          <p:cNvSpPr>
            <a:spLocks noGrp="1"/>
          </p:cNvSpPr>
          <p:nvPr>
            <p:ph idx="1"/>
          </p:nvPr>
        </p:nvSpPr>
        <p:spPr/>
        <p:txBody>
          <a:bodyPr>
            <a:normAutofit fontScale="92500"/>
          </a:bodyPr>
          <a:lstStyle/>
          <a:p>
            <a:r>
              <a:rPr lang="en-GB" dirty="0"/>
              <a:t>The functions of ZAMCOPS are</a:t>
            </a:r>
            <a:r>
              <a:rPr lang="en-GB" dirty="0" smtClean="0"/>
              <a:t>:</a:t>
            </a:r>
            <a:endParaRPr lang="en-US" dirty="0"/>
          </a:p>
          <a:p>
            <a:r>
              <a:rPr lang="en-GB" b="1" dirty="0"/>
              <a:t>(i)      to establish and operate licensing schemes, so that a user obtains, for a </a:t>
            </a:r>
            <a:r>
              <a:rPr lang="en-GB" b="1" dirty="0" smtClean="0"/>
              <a:t>single </a:t>
            </a:r>
            <a:r>
              <a:rPr lang="en-GB" b="1" dirty="0"/>
              <a:t>payment to the society, a licence covering all works under the </a:t>
            </a:r>
            <a:r>
              <a:rPr lang="en-GB" b="1" dirty="0" smtClean="0"/>
              <a:t>society’s </a:t>
            </a:r>
            <a:r>
              <a:rPr lang="en-GB" b="1" dirty="0"/>
              <a:t>control</a:t>
            </a:r>
            <a:r>
              <a:rPr lang="en-GB" b="1" dirty="0" smtClean="0"/>
              <a:t>;</a:t>
            </a:r>
            <a:endParaRPr lang="en-US" b="1" dirty="0"/>
          </a:p>
          <a:p>
            <a:r>
              <a:rPr lang="en-GB" b="1" dirty="0"/>
              <a:t>(ii)     to collect royalties and licence fees on behalf of its members and </a:t>
            </a:r>
            <a:r>
              <a:rPr lang="en-GB" b="1" dirty="0" smtClean="0"/>
              <a:t>distribute them </a:t>
            </a:r>
            <a:r>
              <a:rPr lang="en-GB" b="1" dirty="0"/>
              <a:t>amongst their members; </a:t>
            </a:r>
            <a:r>
              <a:rPr lang="en-GB" b="1" dirty="0" smtClean="0"/>
              <a:t>and</a:t>
            </a:r>
            <a:endParaRPr lang="en-US" b="1" dirty="0"/>
          </a:p>
          <a:p>
            <a:r>
              <a:rPr lang="en-GB" b="1" dirty="0"/>
              <a:t>(iii)    to enforce the copyright against infringers.</a:t>
            </a:r>
            <a:endParaRPr lang="en-US" b="1" dirty="0"/>
          </a:p>
          <a:p>
            <a:endParaRPr lang="en-US" dirty="0"/>
          </a:p>
          <a:p>
            <a:pPr algn="just"/>
            <a:endParaRPr lang="en-US" dirty="0"/>
          </a:p>
        </p:txBody>
      </p:sp>
    </p:spTree>
    <p:extLst>
      <p:ext uri="{BB962C8B-B14F-4D97-AF65-F5344CB8AC3E}">
        <p14:creationId xmlns:p14="http://schemas.microsoft.com/office/powerpoint/2010/main" val="42098749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COLLECTING SOCIETIES</a:t>
            </a:r>
            <a:r>
              <a:rPr lang="en-US" b="1"/>
              <a:t/>
            </a:r>
            <a:br>
              <a:rPr lang="en-US" b="1"/>
            </a:br>
            <a:endParaRPr lang="en-US"/>
          </a:p>
        </p:txBody>
      </p:sp>
      <p:sp>
        <p:nvSpPr>
          <p:cNvPr id="3" name="Content Placeholder 2"/>
          <p:cNvSpPr>
            <a:spLocks noGrp="1"/>
          </p:cNvSpPr>
          <p:nvPr>
            <p:ph idx="1"/>
          </p:nvPr>
        </p:nvSpPr>
        <p:spPr/>
        <p:txBody>
          <a:bodyPr/>
          <a:lstStyle/>
          <a:p>
            <a:pPr algn="just"/>
            <a:r>
              <a:rPr lang="en-GB" dirty="0"/>
              <a:t>In case of a dispute between a registered collecting society and a person who requires a licence from the collecting society regarding the decision of the collecting society whether or not to grant such a licence, or the terms and conditions on which the collecting society is prepared to grant the licence, either party may refer the dispute to the Registrar of Copyright for arbitration.</a:t>
            </a:r>
            <a:endParaRPr lang="en-US" dirty="0"/>
          </a:p>
        </p:txBody>
      </p:sp>
    </p:spTree>
    <p:extLst>
      <p:ext uri="{BB962C8B-B14F-4D97-AF65-F5344CB8AC3E}">
        <p14:creationId xmlns:p14="http://schemas.microsoft.com/office/powerpoint/2010/main" val="38212480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LICENCES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The Copyright and Performance Rights Act allows the Registrar to grant compulsory licences to translate or reproduce certain works</a:t>
            </a:r>
            <a:r>
              <a:rPr lang="en-GB" b="1" dirty="0" smtClean="0"/>
              <a:t>.</a:t>
            </a:r>
          </a:p>
          <a:p>
            <a:pPr algn="just"/>
            <a:r>
              <a:rPr lang="en-GB" dirty="0"/>
              <a:t>The Registrar may, upon application of a Zambian citizen or a company incorporated in Zambia grant the right to translate and reproduce the translation of a work in printed or analogous form, or an </a:t>
            </a:r>
            <a:r>
              <a:rPr lang="en-GB" dirty="0" err="1"/>
              <a:t>audiovisual</a:t>
            </a:r>
            <a:r>
              <a:rPr lang="en-GB" dirty="0"/>
              <a:t> work produced solely for the purposes of systematic instruction, if after three years of the first publication of the said work, it has not been translated into a language in general use in Zambia</a:t>
            </a:r>
            <a:r>
              <a:rPr lang="en-GB" dirty="0" smtClean="0"/>
              <a:t>. </a:t>
            </a:r>
            <a:endParaRPr lang="en-US" dirty="0"/>
          </a:p>
        </p:txBody>
      </p:sp>
    </p:spTree>
    <p:extLst>
      <p:ext uri="{BB962C8B-B14F-4D97-AF65-F5344CB8AC3E}">
        <p14:creationId xmlns:p14="http://schemas.microsoft.com/office/powerpoint/2010/main" val="35066331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LICENCES</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GB" dirty="0"/>
              <a:t>Furthermore, the Registrar may on the application of a Zambian citizen or a company incorporated in Zambia, grant the person the right to translate for the purposes of broadcasting, to broadcast a literary work subject to copyright contained in an </a:t>
            </a:r>
            <a:r>
              <a:rPr lang="en-GB" dirty="0" err="1"/>
              <a:t>audiovisual</a:t>
            </a:r>
            <a:r>
              <a:rPr lang="en-GB" dirty="0"/>
              <a:t> work produced for the purposes of systematic instruction. </a:t>
            </a:r>
            <a:endParaRPr lang="en-GB" dirty="0" smtClean="0"/>
          </a:p>
          <a:p>
            <a:pPr algn="just"/>
            <a:r>
              <a:rPr lang="en-GB" dirty="0" smtClean="0"/>
              <a:t>The </a:t>
            </a:r>
            <a:r>
              <a:rPr lang="en-GB" dirty="0"/>
              <a:t>Registrar may also, on the application of a Zambian citizen or a company incorporated in Zambia, grant the person the right to reproduce and distribute in Zambia, copies of the work where the said copies of a work in printed or analogous form, or in </a:t>
            </a:r>
            <a:r>
              <a:rPr lang="en-GB" dirty="0" err="1"/>
              <a:t>audiovisual</a:t>
            </a:r>
            <a:r>
              <a:rPr lang="en-GB" dirty="0"/>
              <a:t> form have not been made available to the public in Zambia for a period of</a:t>
            </a:r>
            <a:r>
              <a:rPr lang="en-GB" dirty="0" smtClean="0"/>
              <a:t>:</a:t>
            </a:r>
            <a:endParaRPr lang="en-US" dirty="0"/>
          </a:p>
        </p:txBody>
      </p:sp>
    </p:spTree>
    <p:extLst>
      <p:ext uri="{BB962C8B-B14F-4D97-AF65-F5344CB8AC3E}">
        <p14:creationId xmlns:p14="http://schemas.microsoft.com/office/powerpoint/2010/main" val="4211922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LICENCES</a:t>
            </a:r>
            <a:br>
              <a:rPr lang="en-US" b="1" dirty="0"/>
            </a:br>
            <a:endParaRPr lang="en-US" dirty="0"/>
          </a:p>
        </p:txBody>
      </p:sp>
      <p:sp>
        <p:nvSpPr>
          <p:cNvPr id="3" name="Content Placeholder 2"/>
          <p:cNvSpPr>
            <a:spLocks noGrp="1"/>
          </p:cNvSpPr>
          <p:nvPr>
            <p:ph idx="1"/>
          </p:nvPr>
        </p:nvSpPr>
        <p:spPr/>
        <p:txBody>
          <a:bodyPr/>
          <a:lstStyle/>
          <a:p>
            <a:pPr lvl="0" algn="just">
              <a:buFont typeface="Wingdings" pitchFamily="2" charset="2"/>
              <a:buChar char="Ø"/>
            </a:pPr>
            <a:r>
              <a:rPr lang="en-GB" b="1" dirty="0" smtClean="0"/>
              <a:t>three </a:t>
            </a:r>
            <a:r>
              <a:rPr lang="en-GB" b="1" dirty="0"/>
              <a:t>years, in case of works of the natural and physical sciences, mathematics or technology; </a:t>
            </a:r>
            <a:endParaRPr lang="en-US" b="1" dirty="0"/>
          </a:p>
          <a:p>
            <a:pPr lvl="0" algn="just">
              <a:buFont typeface="Wingdings" pitchFamily="2" charset="2"/>
              <a:buChar char="Ø"/>
            </a:pPr>
            <a:r>
              <a:rPr lang="en-GB" b="1" dirty="0"/>
              <a:t>seven years, in the case of works of fiction, poetry, drama or music or art books; or </a:t>
            </a:r>
            <a:endParaRPr lang="en-US" b="1" dirty="0"/>
          </a:p>
          <a:p>
            <a:pPr algn="just">
              <a:buFont typeface="Wingdings" pitchFamily="2" charset="2"/>
              <a:buChar char="Ø"/>
            </a:pPr>
            <a:r>
              <a:rPr lang="en-GB" b="1" dirty="0"/>
              <a:t>five years, in any other case.</a:t>
            </a:r>
            <a:endParaRPr lang="en-US" b="1" dirty="0"/>
          </a:p>
        </p:txBody>
      </p:sp>
    </p:spTree>
    <p:extLst>
      <p:ext uri="{BB962C8B-B14F-4D97-AF65-F5344CB8AC3E}">
        <p14:creationId xmlns:p14="http://schemas.microsoft.com/office/powerpoint/2010/main" val="2640047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COPYRIGHT REGISTRATION</a:t>
            </a:r>
            <a:r>
              <a:rPr lang="en-US" b="1" dirty="0"/>
              <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b="1" dirty="0"/>
              <a:t>The Copyright and Performance Rights Act provides for the registration of copyrights. However, the registration of copyright is optional and the existence and enforceability of a copyright shall be independent of whether or not it is registered. </a:t>
            </a:r>
            <a:endParaRPr lang="en-GB" b="1" dirty="0" smtClean="0"/>
          </a:p>
          <a:p>
            <a:pPr algn="just"/>
            <a:r>
              <a:rPr lang="en-GB" dirty="0" smtClean="0"/>
              <a:t>If </a:t>
            </a:r>
            <a:r>
              <a:rPr lang="en-GB" dirty="0"/>
              <a:t>a copyright owner in a work wishes to register, he has to lodge with the Registrar:</a:t>
            </a:r>
            <a:endParaRPr lang="en-US" dirty="0"/>
          </a:p>
          <a:p>
            <a:pPr algn="just"/>
            <a:endParaRPr lang="en-US" dirty="0"/>
          </a:p>
        </p:txBody>
      </p:sp>
    </p:spTree>
    <p:extLst>
      <p:ext uri="{BB962C8B-B14F-4D97-AF65-F5344CB8AC3E}">
        <p14:creationId xmlns:p14="http://schemas.microsoft.com/office/powerpoint/2010/main" val="2994196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t>COPYRIGHT REGISTRATION</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GB" b="1" dirty="0" smtClean="0"/>
              <a:t>(</a:t>
            </a:r>
            <a:r>
              <a:rPr lang="en-GB" b="1" dirty="0"/>
              <a:t>a) </a:t>
            </a:r>
            <a:r>
              <a:rPr lang="en-GB" b="1" dirty="0" smtClean="0"/>
              <a:t>a </a:t>
            </a:r>
            <a:r>
              <a:rPr lang="en-GB" b="1" dirty="0"/>
              <a:t>claim for registration, in a form approved by the Registrar</a:t>
            </a:r>
            <a:r>
              <a:rPr lang="en-GB" b="1" dirty="0" smtClean="0"/>
              <a:t>; a </a:t>
            </a:r>
            <a:r>
              <a:rPr lang="en-GB" b="1" dirty="0"/>
              <a:t>copy of the work in which copyright is claimed;   </a:t>
            </a:r>
            <a:endParaRPr lang="en-US" b="1" dirty="0"/>
          </a:p>
          <a:p>
            <a:pPr algn="just"/>
            <a:r>
              <a:rPr lang="en-GB" b="1" dirty="0"/>
              <a:t>(b)     particulars of the owner of the copyright held by that owner; the date on </a:t>
            </a:r>
            <a:r>
              <a:rPr lang="en-GB" b="1" dirty="0" smtClean="0"/>
              <a:t>which </a:t>
            </a:r>
            <a:r>
              <a:rPr lang="en-GB" b="1" dirty="0"/>
              <a:t>the copyright arose; the person from whom the copyright </a:t>
            </a:r>
            <a:r>
              <a:rPr lang="en-GB" b="1" dirty="0" smtClean="0"/>
              <a:t>was acquired</a:t>
            </a:r>
            <a:r>
              <a:rPr lang="en-GB" b="1" dirty="0"/>
              <a:t>, if the owner of the copyright; and any other matters required by </a:t>
            </a:r>
            <a:r>
              <a:rPr lang="en-GB" b="1" dirty="0" smtClean="0"/>
              <a:t>the </a:t>
            </a:r>
            <a:r>
              <a:rPr lang="en-GB" b="1" dirty="0"/>
              <a:t>approved form;</a:t>
            </a:r>
            <a:endParaRPr lang="en-US" b="1" dirty="0"/>
          </a:p>
          <a:p>
            <a:pPr algn="just"/>
            <a:r>
              <a:rPr lang="en-GB" b="1" dirty="0"/>
              <a:t>(c)      a statutory declaration that he is the owner of the copyright described</a:t>
            </a:r>
            <a:r>
              <a:rPr lang="en-GB" b="1" dirty="0" smtClean="0"/>
              <a:t>. </a:t>
            </a:r>
            <a:endParaRPr lang="en-US" b="1" dirty="0"/>
          </a:p>
        </p:txBody>
      </p:sp>
    </p:spTree>
    <p:extLst>
      <p:ext uri="{BB962C8B-B14F-4D97-AF65-F5344CB8AC3E}">
        <p14:creationId xmlns:p14="http://schemas.microsoft.com/office/powerpoint/2010/main" val="3187025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Copyright is a property right. The owner of the copyright in a work can deal with it in different ways. </a:t>
            </a:r>
            <a:endParaRPr lang="en-GB" b="1" dirty="0" smtClean="0"/>
          </a:p>
          <a:p>
            <a:pPr algn="just"/>
            <a:r>
              <a:rPr lang="en-GB" b="1" dirty="0" smtClean="0"/>
              <a:t>He </a:t>
            </a:r>
            <a:r>
              <a:rPr lang="en-GB" b="1" dirty="0"/>
              <a:t>may choose to deal with or exploit the work by himself, or he may sell it or he may assign it or license its use or he may entrust its administration to another person or organization. </a:t>
            </a:r>
            <a:endParaRPr lang="en-GB" b="1" dirty="0" smtClean="0"/>
          </a:p>
          <a:p>
            <a:pPr algn="just"/>
            <a:r>
              <a:rPr lang="en-GB" dirty="0" smtClean="0"/>
              <a:t>Besides</a:t>
            </a:r>
            <a:r>
              <a:rPr lang="en-GB" dirty="0"/>
              <a:t>, the various </a:t>
            </a:r>
            <a:r>
              <a:rPr lang="en-GB" b="1" dirty="0"/>
              <a:t>rights or controlled acts in relation to the work may be assigned or licensed separately to different persons, or it may be administered by different persons, and for different areas.</a:t>
            </a:r>
            <a:endParaRPr lang="en-US" b="1" dirty="0"/>
          </a:p>
        </p:txBody>
      </p:sp>
    </p:spTree>
    <p:extLst>
      <p:ext uri="{BB962C8B-B14F-4D97-AF65-F5344CB8AC3E}">
        <p14:creationId xmlns:p14="http://schemas.microsoft.com/office/powerpoint/2010/main" val="40288972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REGISTRAR OF COPYRIGHT</a:t>
            </a:r>
            <a:br>
              <a:rPr lang="en-US" b="1" dirty="0"/>
            </a:br>
            <a:endParaRPr lang="en-US" dirty="0"/>
          </a:p>
        </p:txBody>
      </p:sp>
      <p:sp>
        <p:nvSpPr>
          <p:cNvPr id="3" name="Content Placeholder 2"/>
          <p:cNvSpPr>
            <a:spLocks noGrp="1"/>
          </p:cNvSpPr>
          <p:nvPr>
            <p:ph idx="1"/>
          </p:nvPr>
        </p:nvSpPr>
        <p:spPr/>
        <p:txBody>
          <a:bodyPr/>
          <a:lstStyle/>
          <a:p>
            <a:pPr algn="just"/>
            <a:r>
              <a:rPr lang="en-GB" dirty="0"/>
              <a:t>For the purposes of administration of the Copyright and Performance Rights Act, the said Act provides for the office of the Registrar of Copyright who shall be a public officer appointed by the Service Commissions Act.</a:t>
            </a:r>
            <a:endParaRPr lang="en-US" dirty="0"/>
          </a:p>
        </p:txBody>
      </p:sp>
    </p:spTree>
    <p:extLst>
      <p:ext uri="{BB962C8B-B14F-4D97-AF65-F5344CB8AC3E}">
        <p14:creationId xmlns:p14="http://schemas.microsoft.com/office/powerpoint/2010/main" val="18240413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REGISTRAR OF COPYRIGHT</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r>
              <a:rPr lang="en-GB" dirty="0"/>
              <a:t>The duties and functions of the Registrar of Copyright are</a:t>
            </a:r>
            <a:r>
              <a:rPr lang="en-GB" dirty="0" smtClean="0"/>
              <a:t>:</a:t>
            </a:r>
            <a:endParaRPr lang="en-US" dirty="0"/>
          </a:p>
          <a:p>
            <a:pPr algn="just">
              <a:buFont typeface="Wingdings" pitchFamily="2" charset="2"/>
              <a:buChar char="Ø"/>
            </a:pPr>
            <a:r>
              <a:rPr lang="en-GB" b="1" dirty="0"/>
              <a:t>(i)      to monitor the activities of collecting societies;</a:t>
            </a:r>
            <a:endParaRPr lang="en-US" b="1" dirty="0"/>
          </a:p>
          <a:p>
            <a:pPr algn="just">
              <a:buFont typeface="Wingdings" pitchFamily="2" charset="2"/>
              <a:buChar char="Ø"/>
            </a:pPr>
            <a:r>
              <a:rPr lang="en-GB" b="1" dirty="0"/>
              <a:t>(ii)     to encourage and facilitate the development of collecting societies;</a:t>
            </a:r>
            <a:endParaRPr lang="en-US" b="1" dirty="0"/>
          </a:p>
          <a:p>
            <a:pPr algn="just">
              <a:buFont typeface="Wingdings" pitchFamily="2" charset="2"/>
              <a:buChar char="Ø"/>
            </a:pPr>
            <a:r>
              <a:rPr lang="en-GB" b="1" dirty="0"/>
              <a:t>(iii)    at the request of the copyright owners or collecting societies, to examine </a:t>
            </a:r>
            <a:r>
              <a:rPr lang="en-GB" b="1" dirty="0" smtClean="0"/>
              <a:t>cases </a:t>
            </a:r>
            <a:r>
              <a:rPr lang="en-GB" b="1" dirty="0"/>
              <a:t>of alleged copyright infringement and, where appropriate, to advise </a:t>
            </a:r>
            <a:r>
              <a:rPr lang="en-GB" b="1" dirty="0" smtClean="0"/>
              <a:t>the </a:t>
            </a:r>
            <a:r>
              <a:rPr lang="en-GB" b="1" dirty="0"/>
              <a:t>Director of Public Prosecutions;</a:t>
            </a:r>
            <a:endParaRPr lang="en-US" b="1" dirty="0"/>
          </a:p>
          <a:p>
            <a:pPr algn="just">
              <a:buFont typeface="Wingdings" pitchFamily="2" charset="2"/>
              <a:buChar char="Ø"/>
            </a:pPr>
            <a:r>
              <a:rPr lang="en-GB" b="1" dirty="0"/>
              <a:t>(iv)    to provide information and advice on copyright matters to the Minister;</a:t>
            </a:r>
            <a:endParaRPr lang="en-US" b="1" dirty="0"/>
          </a:p>
          <a:p>
            <a:pPr algn="just">
              <a:buFont typeface="Wingdings" pitchFamily="2" charset="2"/>
              <a:buChar char="Ø"/>
            </a:pPr>
            <a:r>
              <a:rPr lang="en-GB" b="1" dirty="0"/>
              <a:t>(v)     to perform such other duties or functions as are provided for under the </a:t>
            </a:r>
            <a:r>
              <a:rPr lang="en-GB" b="1" dirty="0" smtClean="0"/>
              <a:t>Act</a:t>
            </a:r>
            <a:r>
              <a:rPr lang="en-GB" b="1" dirty="0"/>
              <a:t>.</a:t>
            </a:r>
            <a:endParaRPr lang="en-US" b="1" dirty="0"/>
          </a:p>
          <a:p>
            <a:pPr algn="just"/>
            <a:endParaRPr lang="en-US" dirty="0"/>
          </a:p>
        </p:txBody>
      </p:sp>
    </p:spTree>
    <p:extLst>
      <p:ext uri="{BB962C8B-B14F-4D97-AF65-F5344CB8AC3E}">
        <p14:creationId xmlns:p14="http://schemas.microsoft.com/office/powerpoint/2010/main" val="667499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DISPUTE SETTLEMENT</a:t>
            </a:r>
            <a:br>
              <a:rPr lang="en-US" b="1" dirty="0"/>
            </a:br>
            <a:endParaRPr lang="en-US" dirty="0"/>
          </a:p>
        </p:txBody>
      </p:sp>
      <p:sp>
        <p:nvSpPr>
          <p:cNvPr id="3" name="Content Placeholder 2"/>
          <p:cNvSpPr>
            <a:spLocks noGrp="1"/>
          </p:cNvSpPr>
          <p:nvPr>
            <p:ph idx="1"/>
          </p:nvPr>
        </p:nvSpPr>
        <p:spPr/>
        <p:txBody>
          <a:bodyPr/>
          <a:lstStyle/>
          <a:p>
            <a:pPr algn="just"/>
            <a:r>
              <a:rPr lang="en-GB" dirty="0"/>
              <a:t>It must be stated that unlike other copyrights Acts, such as the United Kingdom, which provides for a Copyright Tribunal to handle disputes arising under the Act, the Copyright and Performance Rights Act does not provide for a Copyright Tribunal. Instead, the Registrar of Copyright administers disputes arising under the Act. </a:t>
            </a:r>
            <a:endParaRPr lang="en-US" dirty="0"/>
          </a:p>
          <a:p>
            <a:pPr algn="just"/>
            <a:endParaRPr lang="en-US" dirty="0"/>
          </a:p>
        </p:txBody>
      </p:sp>
    </p:spTree>
    <p:extLst>
      <p:ext uri="{BB962C8B-B14F-4D97-AF65-F5344CB8AC3E}">
        <p14:creationId xmlns:p14="http://schemas.microsoft.com/office/powerpoint/2010/main" val="21708377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DISPUTE SETTLEMENT</a:t>
            </a:r>
            <a:br>
              <a:rPr lang="en-US" b="1" dirty="0"/>
            </a:br>
            <a:endParaRPr lang="en-US" dirty="0"/>
          </a:p>
        </p:txBody>
      </p:sp>
      <p:sp>
        <p:nvSpPr>
          <p:cNvPr id="3" name="Content Placeholder 2"/>
          <p:cNvSpPr>
            <a:spLocks noGrp="1"/>
          </p:cNvSpPr>
          <p:nvPr>
            <p:ph idx="1"/>
          </p:nvPr>
        </p:nvSpPr>
        <p:spPr/>
        <p:txBody>
          <a:bodyPr>
            <a:normAutofit/>
          </a:bodyPr>
          <a:lstStyle/>
          <a:p>
            <a:pPr algn="just"/>
            <a:r>
              <a:rPr lang="en-GB" dirty="0"/>
              <a:t>The disputes that the Registrar of Copyright is mandated to administer and arbitrate include those relating to</a:t>
            </a:r>
            <a:r>
              <a:rPr lang="en-GB" dirty="0" smtClean="0"/>
              <a:t>:</a:t>
            </a:r>
            <a:endParaRPr lang="en-US" dirty="0"/>
          </a:p>
          <a:p>
            <a:pPr algn="just"/>
            <a:r>
              <a:rPr lang="en-GB" dirty="0"/>
              <a:t>(i)      registered collecting societies;</a:t>
            </a:r>
            <a:endParaRPr lang="en-US" dirty="0"/>
          </a:p>
          <a:p>
            <a:pPr algn="just"/>
            <a:r>
              <a:rPr lang="en-GB" dirty="0"/>
              <a:t>(ii)     exercise of moral rights by the author or director.</a:t>
            </a:r>
            <a:endParaRPr lang="en-US" dirty="0"/>
          </a:p>
          <a:p>
            <a:pPr algn="just"/>
            <a:endParaRPr lang="en-US" dirty="0"/>
          </a:p>
        </p:txBody>
      </p:sp>
    </p:spTree>
    <p:extLst>
      <p:ext uri="{BB962C8B-B14F-4D97-AF65-F5344CB8AC3E}">
        <p14:creationId xmlns:p14="http://schemas.microsoft.com/office/powerpoint/2010/main" val="30120846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a:t> </a:t>
            </a:r>
            <a:r>
              <a:rPr lang="en-US" smtClean="0"/>
              <a:t> THANK YOU</a:t>
            </a:r>
            <a:endParaRPr lang="en-US"/>
          </a:p>
        </p:txBody>
      </p:sp>
    </p:spTree>
    <p:extLst>
      <p:ext uri="{BB962C8B-B14F-4D97-AF65-F5344CB8AC3E}">
        <p14:creationId xmlns:p14="http://schemas.microsoft.com/office/powerpoint/2010/main" val="615927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lstStyle/>
          <a:p>
            <a:pPr algn="just"/>
            <a:r>
              <a:rPr lang="en-GB" dirty="0"/>
              <a:t>A good example would be a book protected by copyright, where the right to publish may be owned by one person, the right to distribute the book owned by another, the right to a serialization owned by another and the right to make or adapt it into a play or a film by yet another.</a:t>
            </a:r>
            <a:endParaRPr lang="en-US" dirty="0"/>
          </a:p>
          <a:p>
            <a:pPr algn="just"/>
            <a:endParaRPr lang="en-US" dirty="0"/>
          </a:p>
        </p:txBody>
      </p:sp>
    </p:spTree>
    <p:extLst>
      <p:ext uri="{BB962C8B-B14F-4D97-AF65-F5344CB8AC3E}">
        <p14:creationId xmlns:p14="http://schemas.microsoft.com/office/powerpoint/2010/main" val="1721650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smtClean="0"/>
              <a:t>Though </a:t>
            </a:r>
            <a:r>
              <a:rPr lang="en-GB" dirty="0"/>
              <a:t>authors create copyright works they </a:t>
            </a:r>
            <a:r>
              <a:rPr lang="en-GB" b="1" dirty="0"/>
              <a:t>rarely wish to deal with or exploit the works commercially by themselves, but rather prefer to authorize other persons, usually legal entities such as publishing companies or record companies to exploit works on their behalf. </a:t>
            </a:r>
            <a:endParaRPr lang="en-GB" b="1" dirty="0" smtClean="0"/>
          </a:p>
          <a:p>
            <a:pPr algn="just"/>
            <a:r>
              <a:rPr lang="en-GB" dirty="0" smtClean="0"/>
              <a:t>There </a:t>
            </a:r>
            <a:r>
              <a:rPr lang="en-GB" dirty="0"/>
              <a:t>are various reasons for this and include the </a:t>
            </a:r>
            <a:r>
              <a:rPr lang="en-GB" b="1" dirty="0"/>
              <a:t>copyright owner’s lack of financial resources to publish, manufacture, distribute, market and sell the work. </a:t>
            </a:r>
            <a:endParaRPr lang="en-US" b="1" dirty="0"/>
          </a:p>
        </p:txBody>
      </p:sp>
    </p:spTree>
    <p:extLst>
      <p:ext uri="{BB962C8B-B14F-4D97-AF65-F5344CB8AC3E}">
        <p14:creationId xmlns:p14="http://schemas.microsoft.com/office/powerpoint/2010/main" val="4133932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fontScale="92500"/>
          </a:bodyPr>
          <a:lstStyle/>
          <a:p>
            <a:pPr algn="just"/>
            <a:r>
              <a:rPr lang="en-GB" dirty="0" smtClean="0"/>
              <a:t>Also in the case of </a:t>
            </a:r>
            <a:r>
              <a:rPr lang="en-GB" b="1" dirty="0" smtClean="0"/>
              <a:t>infringement the copyright owner may have no capacity and means to deal with infringement such as taking legal action against persons infringing copyright in the work.</a:t>
            </a:r>
          </a:p>
          <a:p>
            <a:pPr algn="just"/>
            <a:r>
              <a:rPr lang="en-GB" dirty="0"/>
              <a:t>Copyright in a work can be transferred or transmitted by </a:t>
            </a:r>
            <a:r>
              <a:rPr lang="en-GB" b="1" dirty="0"/>
              <a:t>assignment, testamentary disposition or by operation of law. </a:t>
            </a:r>
            <a:endParaRPr lang="en-GB" b="1" dirty="0" smtClean="0"/>
          </a:p>
          <a:p>
            <a:pPr algn="just"/>
            <a:r>
              <a:rPr lang="en-GB" dirty="0" smtClean="0"/>
              <a:t>The </a:t>
            </a:r>
            <a:r>
              <a:rPr lang="en-GB" dirty="0"/>
              <a:t>assignment of copyright can be partial or absolute or both.</a:t>
            </a:r>
            <a:endParaRPr lang="en-US" dirty="0" smtClean="0"/>
          </a:p>
          <a:p>
            <a:pPr algn="just"/>
            <a:endParaRPr lang="en-US" dirty="0"/>
          </a:p>
        </p:txBody>
      </p:sp>
    </p:spTree>
    <p:extLst>
      <p:ext uri="{BB962C8B-B14F-4D97-AF65-F5344CB8AC3E}">
        <p14:creationId xmlns:p14="http://schemas.microsoft.com/office/powerpoint/2010/main" val="581868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a:bodyPr>
          <a:lstStyle/>
          <a:p>
            <a:pPr algn="just"/>
            <a:r>
              <a:rPr lang="en-GB" dirty="0"/>
              <a:t>The two main ways of dealing with copyright under the Copyright and Performance Rights Act are </a:t>
            </a:r>
            <a:r>
              <a:rPr lang="en-GB" b="1" dirty="0"/>
              <a:t>by way of assignment and licensing. Licenses may be exclusive or non-exclusive. </a:t>
            </a:r>
            <a:endParaRPr lang="en-GB" b="1" dirty="0" smtClean="0"/>
          </a:p>
          <a:p>
            <a:pPr algn="just"/>
            <a:r>
              <a:rPr lang="en-GB" dirty="0" smtClean="0"/>
              <a:t>In </a:t>
            </a:r>
            <a:r>
              <a:rPr lang="en-GB" dirty="0"/>
              <a:t>the case of an </a:t>
            </a:r>
            <a:r>
              <a:rPr lang="en-GB" b="1" dirty="0"/>
              <a:t>assignment of copyright or an exclusive licence, the transaction to be effective must be in writing signed by or on behalf of the copyright owner or assignor.</a:t>
            </a:r>
            <a:r>
              <a:rPr lang="en-US" b="1" dirty="0" smtClean="0">
                <a:effectLst/>
              </a:rPr>
              <a:t> </a:t>
            </a:r>
            <a:endParaRPr lang="en-US" b="1" dirty="0"/>
          </a:p>
          <a:p>
            <a:pPr algn="just"/>
            <a:endParaRPr lang="en-US" dirty="0"/>
          </a:p>
        </p:txBody>
      </p:sp>
    </p:spTree>
    <p:extLst>
      <p:ext uri="{BB962C8B-B14F-4D97-AF65-F5344CB8AC3E}">
        <p14:creationId xmlns:p14="http://schemas.microsoft.com/office/powerpoint/2010/main" val="2235775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Assignment of Copyright</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dirty="0"/>
              <a:t>The Copyright and Performance Rights Act provides that copyright in a work shall be </a:t>
            </a:r>
            <a:r>
              <a:rPr lang="en-GB" b="1" dirty="0"/>
              <a:t>transferred by assignment; by testamentary disposition, that is, where the author of a work names in his ‘will’ as beneficiary or beneficiaries of the work after his death; or by operation of law such as selling the copyright rights.</a:t>
            </a:r>
            <a:endParaRPr lang="en-US" b="1" dirty="0"/>
          </a:p>
          <a:p>
            <a:pPr algn="just"/>
            <a:r>
              <a:rPr lang="en-GB" dirty="0"/>
              <a:t>The Act requires that an </a:t>
            </a:r>
            <a:r>
              <a:rPr lang="en-GB" b="1" dirty="0"/>
              <a:t>assignment to transfer copyright shall be in writing and signed by or on behalf of the assignor. </a:t>
            </a:r>
            <a:endParaRPr lang="en-GB" b="1" dirty="0" smtClean="0"/>
          </a:p>
          <a:p>
            <a:pPr algn="just"/>
            <a:endParaRPr lang="en-US" dirty="0"/>
          </a:p>
        </p:txBody>
      </p:sp>
    </p:spTree>
    <p:extLst>
      <p:ext uri="{BB962C8B-B14F-4D97-AF65-F5344CB8AC3E}">
        <p14:creationId xmlns:p14="http://schemas.microsoft.com/office/powerpoint/2010/main" val="2648272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Assignment of Copyright</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smtClean="0"/>
              <a:t>The assignment of copyright may involve either the transfer of the whole copyright in the work or may be limited or restricted.</a:t>
            </a:r>
            <a:r>
              <a:rPr lang="en-US" b="1" dirty="0" smtClean="0">
                <a:effectLst/>
              </a:rPr>
              <a:t> </a:t>
            </a:r>
            <a:endParaRPr lang="en-US" b="1" dirty="0" smtClean="0"/>
          </a:p>
          <a:p>
            <a:pPr algn="just"/>
            <a:r>
              <a:rPr lang="en-GB" dirty="0"/>
              <a:t>An assignment of copyright may be limited by reference to</a:t>
            </a:r>
            <a:r>
              <a:rPr lang="en-GB" dirty="0" smtClean="0"/>
              <a:t>:</a:t>
            </a:r>
            <a:endParaRPr lang="en-US" dirty="0"/>
          </a:p>
          <a:p>
            <a:pPr algn="just"/>
            <a:r>
              <a:rPr lang="en-GB" b="1" dirty="0"/>
              <a:t>(a) </a:t>
            </a:r>
            <a:r>
              <a:rPr lang="en-GB" b="1" dirty="0" smtClean="0"/>
              <a:t>One </a:t>
            </a:r>
            <a:r>
              <a:rPr lang="en-GB" b="1" dirty="0"/>
              <a:t>or more particular act which the copyright owner has the </a:t>
            </a:r>
            <a:r>
              <a:rPr lang="en-GB" b="1" dirty="0" smtClean="0"/>
              <a:t>exclusive rights </a:t>
            </a:r>
            <a:r>
              <a:rPr lang="en-GB" b="1" dirty="0"/>
              <a:t>to authorize.</a:t>
            </a:r>
            <a:r>
              <a:rPr lang="en-GB" dirty="0"/>
              <a:t> An example would be where the author of a </a:t>
            </a:r>
            <a:r>
              <a:rPr lang="en-GB" dirty="0" smtClean="0"/>
              <a:t>work only </a:t>
            </a:r>
            <a:r>
              <a:rPr lang="en-GB" dirty="0"/>
              <a:t>assigns or authorizes only translation of a work. </a:t>
            </a:r>
            <a:endParaRPr lang="en-US" dirty="0"/>
          </a:p>
          <a:p>
            <a:pPr algn="just"/>
            <a:endParaRPr lang="en-US" dirty="0"/>
          </a:p>
        </p:txBody>
      </p:sp>
    </p:spTree>
    <p:extLst>
      <p:ext uri="{BB962C8B-B14F-4D97-AF65-F5344CB8AC3E}">
        <p14:creationId xmlns:p14="http://schemas.microsoft.com/office/powerpoint/2010/main" val="13685348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TotalTime>
  <Words>2558</Words>
  <Application>Microsoft Office PowerPoint</Application>
  <PresentationFormat>On-screen Show (4:3)</PresentationFormat>
  <Paragraphs>122</Paragraphs>
  <Slides>34</Slides>
  <Notes>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UNIVERSITY OF LUSAKA SCHOOL OF LAW</vt:lpstr>
      <vt:lpstr>Structure of Presentation</vt:lpstr>
      <vt:lpstr>Introduction  </vt:lpstr>
      <vt:lpstr>Introduction  </vt:lpstr>
      <vt:lpstr>Introduction  </vt:lpstr>
      <vt:lpstr>Introduction  </vt:lpstr>
      <vt:lpstr>Introduction  </vt:lpstr>
      <vt:lpstr>Assignment of Copyright </vt:lpstr>
      <vt:lpstr>Assignment of Copyright </vt:lpstr>
      <vt:lpstr>Assignment of Copyright </vt:lpstr>
      <vt:lpstr>LICENSING OF COPYRIGHT </vt:lpstr>
      <vt:lpstr>LICENSING OF COPYRIGHT </vt:lpstr>
      <vt:lpstr>LICENSING OF COPYRIGHT </vt:lpstr>
      <vt:lpstr>LICENSING OF COPYRIGHT </vt:lpstr>
      <vt:lpstr>COLLECTING SOCIETIES </vt:lpstr>
      <vt:lpstr>COLLECTING SOCIETIES </vt:lpstr>
      <vt:lpstr>COLLECTING SOCIETIES </vt:lpstr>
      <vt:lpstr>COLLECTING SOCIETIES </vt:lpstr>
      <vt:lpstr>COLLECTING SOCIETIES </vt:lpstr>
      <vt:lpstr>COLLECTING SOCIETIES </vt:lpstr>
      <vt:lpstr>COLLECTING SOCIETIES </vt:lpstr>
      <vt:lpstr>COLLECTING SOCIETIES </vt:lpstr>
      <vt:lpstr>COLLECTING SOCIETIES </vt:lpstr>
      <vt:lpstr>COLLECTING SOCIETIES </vt:lpstr>
      <vt:lpstr>COMPULSORY LICENCES </vt:lpstr>
      <vt:lpstr>COMPULSORY LICENCES </vt:lpstr>
      <vt:lpstr>COMPULSORY LICENCES </vt:lpstr>
      <vt:lpstr>COPYRIGHT REGISTRATION </vt:lpstr>
      <vt:lpstr>COPYRIGHT REGISTRATION </vt:lpstr>
      <vt:lpstr>REGISTRAR OF COPYRIGHT </vt:lpstr>
      <vt:lpstr>REGISTRAR OF COPYRIGHT </vt:lpstr>
      <vt:lpstr>DISPUTE SETTLEMENT </vt:lpstr>
      <vt:lpstr>DISPUTE SETTLEMENT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13</cp:revision>
  <dcterms:created xsi:type="dcterms:W3CDTF">2014-03-04T19:21:03Z</dcterms:created>
  <dcterms:modified xsi:type="dcterms:W3CDTF">2014-03-06T06:51:16Z</dcterms:modified>
</cp:coreProperties>
</file>